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7" r:id="rId4"/>
    <p:sldId id="268" r:id="rId5"/>
    <p:sldId id="259" r:id="rId6"/>
    <p:sldId id="260" r:id="rId7"/>
    <p:sldId id="269" r:id="rId8"/>
    <p:sldId id="281" r:id="rId9"/>
    <p:sldId id="276" r:id="rId10"/>
    <p:sldId id="277" r:id="rId11"/>
    <p:sldId id="280" r:id="rId12"/>
    <p:sldId id="279" r:id="rId13"/>
    <p:sldId id="264" r:id="rId14"/>
    <p:sldId id="266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  <a:srgbClr val="0A0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8" autoAdjust="0"/>
    <p:restoredTop sz="89225" autoAdjust="0"/>
  </p:normalViewPr>
  <p:slideViewPr>
    <p:cSldViewPr snapToGrid="0" snapToObjects="1">
      <p:cViewPr>
        <p:scale>
          <a:sx n="100" d="100"/>
          <a:sy n="100" d="100"/>
        </p:scale>
        <p:origin x="9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39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9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3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6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9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2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44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2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microsoft.com/office/2007/relationships/hdphoto" Target="../media/hdphoto2.wdp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FD4F6A01-97B0-426C-2CA6-A4EB51400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16" r="6892"/>
          <a:stretch/>
        </p:blipFill>
        <p:spPr>
          <a:xfrm>
            <a:off x="23374" y="-45730"/>
            <a:ext cx="14630401" cy="825379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86399" y="-42742"/>
            <a:ext cx="9143998" cy="8250812"/>
          </a:xfrm>
          <a:prstGeom prst="rect">
            <a:avLst/>
          </a:prstGeom>
          <a:solidFill>
            <a:srgbClr val="0A081B">
              <a:alpha val="87843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038359" y="393087"/>
            <a:ext cx="8040081" cy="578343"/>
          </a:xfrm>
          <a:prstGeom prst="rect">
            <a:avLst/>
          </a:prstGeom>
          <a:noFill/>
          <a:ln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 anchor="t"/>
          <a:lstStyle/>
          <a:p>
            <a:pPr marL="0" indent="0">
              <a:lnSpc>
                <a:spcPts val="3785"/>
              </a:lnSpc>
              <a:buNone/>
            </a:pPr>
            <a:r>
              <a:rPr lang="en-US" sz="4400" b="1" dirty="0">
                <a:solidFill>
                  <a:srgbClr val="F0FC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Projet 10 : Étude </a:t>
            </a:r>
            <a:r>
              <a:rPr lang="en-US" sz="4400" b="1" dirty="0">
                <a:ln>
                  <a:solidFill>
                    <a:srgbClr val="0A081B"/>
                  </a:solidFill>
                </a:ln>
                <a:solidFill>
                  <a:srgbClr val="F0FC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sur</a:t>
            </a:r>
            <a:r>
              <a:rPr lang="en-US" sz="4400" b="1" dirty="0">
                <a:solidFill>
                  <a:srgbClr val="F0FC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l'eau potable </a:t>
            </a:r>
            <a:endParaRPr lang="en-US" sz="440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6" name="Text 2"/>
          <p:cNvSpPr/>
          <p:nvPr/>
        </p:nvSpPr>
        <p:spPr>
          <a:xfrm>
            <a:off x="6285429" y="1792189"/>
            <a:ext cx="5008602" cy="553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8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DWFA (Drinking Water For All) a pour ambition de donner accès à l’eau potable à l’ensemble de la population mondiale.</a:t>
            </a:r>
            <a:endParaRPr lang="en-US" sz="2000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087" y="1597170"/>
            <a:ext cx="1960255" cy="12202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952" y="3210758"/>
            <a:ext cx="7932896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DWFA présente trois domaines d’expertise :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6368772" y="3880842"/>
            <a:ext cx="7656076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80"/>
              </a:lnSpc>
              <a:buSzPct val="100000"/>
              <a:buFont typeface="+mj-lt"/>
              <a:buAutoNum type="arabicPeriod"/>
            </a:pP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Création de services d’accès à l’eau potable</a:t>
            </a:r>
            <a:endParaRPr lang="en-US" sz="2000" i="1" dirty="0">
              <a:latin typeface="Spline San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368772" y="4218027"/>
            <a:ext cx="7656076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80"/>
              </a:lnSpc>
              <a:buSzPct val="100000"/>
              <a:buFont typeface="+mj-lt"/>
              <a:buAutoNum type="arabicPeriod" startAt="2"/>
            </a:pP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Modernisation des services d’accès à l’eau existants</a:t>
            </a:r>
            <a:endParaRPr lang="en-US" sz="2000" i="1" dirty="0">
              <a:latin typeface="Spline San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368771" y="4555212"/>
            <a:ext cx="8261629" cy="8084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80"/>
              </a:lnSpc>
              <a:buSzPct val="100000"/>
              <a:buFont typeface="+mj-lt"/>
              <a:buAutoNum type="arabicPeriod" startAt="3"/>
            </a:pP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Consulting auprès des administrations et </a:t>
            </a:r>
            <a:r>
              <a:rPr lang="fr-FR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gouvernements</a:t>
            </a: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 </a:t>
            </a:r>
            <a:r>
              <a:rPr lang="fr-FR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concernent</a:t>
            </a: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 </a:t>
            </a:r>
          </a:p>
          <a:p>
            <a:pPr algn="l">
              <a:lnSpc>
                <a:spcPts val="2180"/>
              </a:lnSpc>
              <a:buSzPct val="100000"/>
            </a:pPr>
            <a:r>
              <a:rPr lang="en-US" sz="2000" i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      les politiques d’accès à l’eau</a:t>
            </a:r>
            <a:endParaRPr lang="en-US" sz="2000" i="1" dirty="0">
              <a:latin typeface="Spline San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091952" y="5391564"/>
            <a:ext cx="7751048" cy="553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L’association a soumis une demande de financement, qui pourrait permettre d’investir dans l’un de ces domaines d’expertise dans un pays encore indéterminé.</a:t>
            </a:r>
            <a:endParaRPr lang="en-US" sz="2000" b="1" dirty="0"/>
          </a:p>
        </p:txBody>
      </p:sp>
      <p:sp>
        <p:nvSpPr>
          <p:cNvPr id="13" name="Text 8"/>
          <p:cNvSpPr/>
          <p:nvPr/>
        </p:nvSpPr>
        <p:spPr>
          <a:xfrm>
            <a:off x="5789174" y="6538464"/>
            <a:ext cx="8538449" cy="553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8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création d'un rapport interactif sous Power BI, visant à analyser l'accès à l'eau potable à travers le monde, permettra de déterminer les pays ayant les besoins les plus prioritaires.</a:t>
            </a:r>
            <a:endParaRPr lang="en-US" sz="2000" b="1" dirty="0"/>
          </a:p>
        </p:txBody>
      </p:sp>
      <p:sp>
        <p:nvSpPr>
          <p:cNvPr id="14" name="Text 9"/>
          <p:cNvSpPr/>
          <p:nvPr/>
        </p:nvSpPr>
        <p:spPr>
          <a:xfrm>
            <a:off x="6091952" y="6323528"/>
            <a:ext cx="7932896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0"/>
              </a:lnSpc>
              <a:buNone/>
            </a:pPr>
            <a:endParaRPr lang="en-US" sz="1362" dirty="0"/>
          </a:p>
        </p:txBody>
      </p:sp>
      <p:sp>
        <p:nvSpPr>
          <p:cNvPr id="16" name="Text 11"/>
          <p:cNvSpPr/>
          <p:nvPr/>
        </p:nvSpPr>
        <p:spPr>
          <a:xfrm>
            <a:off x="6175177" y="6897410"/>
            <a:ext cx="11025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JZ</a:t>
            </a:r>
            <a:endParaRPr lang="en-US" sz="768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A8978478-7197-D857-8C2C-AF7C0F8DD4BA}"/>
              </a:ext>
            </a:extLst>
          </p:cNvPr>
          <p:cNvSpPr/>
          <p:nvPr/>
        </p:nvSpPr>
        <p:spPr>
          <a:xfrm>
            <a:off x="5486401" y="7685365"/>
            <a:ext cx="9144000" cy="451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402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Barlow" panose="00000500000000000000" pitchFamily="2" charset="0"/>
                <a:ea typeface="Gelasio" pitchFamily="34" charset="-122"/>
                <a:cs typeface="Gelasio" pitchFamily="34" charset="-120"/>
              </a:rPr>
              <a:t>Le 23/08/2024, </a:t>
            </a:r>
            <a:r>
              <a:rPr lang="fr-FR" sz="1600" b="1" dirty="0">
                <a:solidFill>
                  <a:schemeClr val="bg1"/>
                </a:solidFill>
                <a:latin typeface="Barlow" panose="00000500000000000000" pitchFamily="2" charset="0"/>
                <a:ea typeface="Gelasio" pitchFamily="34" charset="-122"/>
                <a:cs typeface="Gelasio" pitchFamily="34" charset="-120"/>
              </a:rPr>
              <a:t>réalisé</a:t>
            </a:r>
            <a:r>
              <a:rPr lang="en-US" sz="1600" b="1" dirty="0">
                <a:solidFill>
                  <a:schemeClr val="bg1"/>
                </a:solidFill>
                <a:latin typeface="Barlow" panose="00000500000000000000" pitchFamily="2" charset="0"/>
                <a:ea typeface="Gelasio" pitchFamily="34" charset="-122"/>
                <a:cs typeface="Gelasio" pitchFamily="34" charset="-120"/>
              </a:rPr>
              <a:t> par : Jason ZBAKH</a:t>
            </a:r>
            <a:endParaRPr lang="en-US" sz="16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3E5C2FA-ACB5-98A5-E67F-EEF5AB85D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4" y="-42742"/>
            <a:ext cx="2292295" cy="37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B2E3C83-C662-4C1D-5AC8-99836C7C42BF}"/>
              </a:ext>
            </a:extLst>
          </p:cNvPr>
          <p:cNvSpPr/>
          <p:nvPr/>
        </p:nvSpPr>
        <p:spPr>
          <a:xfrm>
            <a:off x="743426" y="625239"/>
            <a:ext cx="7304246" cy="609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DE5B2E-F56F-FD61-8FC0-A1F3321A052C}"/>
              </a:ext>
            </a:extLst>
          </p:cNvPr>
          <p:cNvSpPr/>
          <p:nvPr/>
        </p:nvSpPr>
        <p:spPr>
          <a:xfrm>
            <a:off x="743426" y="2918928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AE5BF02-9890-F1DA-325B-3F8097225ABC}"/>
              </a:ext>
            </a:extLst>
          </p:cNvPr>
          <p:cNvSpPr/>
          <p:nvPr/>
        </p:nvSpPr>
        <p:spPr>
          <a:xfrm>
            <a:off x="743426" y="4638904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CEDE158-9159-45E9-B1AC-7A909DE7EB69}"/>
              </a:ext>
            </a:extLst>
          </p:cNvPr>
          <p:cNvSpPr/>
          <p:nvPr/>
        </p:nvSpPr>
        <p:spPr>
          <a:xfrm>
            <a:off x="5167550" y="291892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81AF601-0ADF-814F-FE93-23BCC389BC9F}"/>
              </a:ext>
            </a:extLst>
          </p:cNvPr>
          <p:cNvSpPr/>
          <p:nvPr/>
        </p:nvSpPr>
        <p:spPr>
          <a:xfrm>
            <a:off x="5167550" y="4981804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BB2378DA-12FF-0D32-018C-DAE126B92B77}"/>
              </a:ext>
            </a:extLst>
          </p:cNvPr>
          <p:cNvSpPr/>
          <p:nvPr/>
        </p:nvSpPr>
        <p:spPr>
          <a:xfrm>
            <a:off x="10247113" y="257602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endParaRPr lang="en-US" sz="216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688D9069-2CAB-9A84-F104-27539CED1BD4}"/>
              </a:ext>
            </a:extLst>
          </p:cNvPr>
          <p:cNvSpPr/>
          <p:nvPr/>
        </p:nvSpPr>
        <p:spPr>
          <a:xfrm>
            <a:off x="9591793" y="4586755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D24B6923-8920-6D31-16E2-E7299EE4C968}"/>
              </a:ext>
            </a:extLst>
          </p:cNvPr>
          <p:cNvSpPr/>
          <p:nvPr/>
        </p:nvSpPr>
        <p:spPr>
          <a:xfrm>
            <a:off x="-92467" y="-30172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mondiale 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3466CF-2A91-F8EB-09CD-6CF2B4B4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9" y="602333"/>
            <a:ext cx="13611081" cy="76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B2E3C83-C662-4C1D-5AC8-99836C7C42BF}"/>
              </a:ext>
            </a:extLst>
          </p:cNvPr>
          <p:cNvSpPr/>
          <p:nvPr/>
        </p:nvSpPr>
        <p:spPr>
          <a:xfrm>
            <a:off x="743426" y="625239"/>
            <a:ext cx="7304246" cy="609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DE5B2E-F56F-FD61-8FC0-A1F3321A052C}"/>
              </a:ext>
            </a:extLst>
          </p:cNvPr>
          <p:cNvSpPr/>
          <p:nvPr/>
        </p:nvSpPr>
        <p:spPr>
          <a:xfrm>
            <a:off x="743426" y="2918928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AE5BF02-9890-F1DA-325B-3F8097225ABC}"/>
              </a:ext>
            </a:extLst>
          </p:cNvPr>
          <p:cNvSpPr/>
          <p:nvPr/>
        </p:nvSpPr>
        <p:spPr>
          <a:xfrm>
            <a:off x="743426" y="4638904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CEDE158-9159-45E9-B1AC-7A909DE7EB69}"/>
              </a:ext>
            </a:extLst>
          </p:cNvPr>
          <p:cNvSpPr/>
          <p:nvPr/>
        </p:nvSpPr>
        <p:spPr>
          <a:xfrm>
            <a:off x="5167550" y="291892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81AF601-0ADF-814F-FE93-23BCC389BC9F}"/>
              </a:ext>
            </a:extLst>
          </p:cNvPr>
          <p:cNvSpPr/>
          <p:nvPr/>
        </p:nvSpPr>
        <p:spPr>
          <a:xfrm>
            <a:off x="5167550" y="4981804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BB2378DA-12FF-0D32-018C-DAE126B92B77}"/>
              </a:ext>
            </a:extLst>
          </p:cNvPr>
          <p:cNvSpPr/>
          <p:nvPr/>
        </p:nvSpPr>
        <p:spPr>
          <a:xfrm>
            <a:off x="10247113" y="257602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endParaRPr lang="en-US" sz="216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688D9069-2CAB-9A84-F104-27539CED1BD4}"/>
              </a:ext>
            </a:extLst>
          </p:cNvPr>
          <p:cNvSpPr/>
          <p:nvPr/>
        </p:nvSpPr>
        <p:spPr>
          <a:xfrm>
            <a:off x="9591793" y="4586755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D24B6923-8920-6D31-16E2-E7299EE4C968}"/>
              </a:ext>
            </a:extLst>
          </p:cNvPr>
          <p:cNvSpPr/>
          <p:nvPr/>
        </p:nvSpPr>
        <p:spPr>
          <a:xfrm>
            <a:off x="-43975" y="-53146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continentale 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3C5E16-B83D-0F52-43A2-B7ADC46A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8" y="556454"/>
            <a:ext cx="13660923" cy="76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B2E3C83-C662-4C1D-5AC8-99836C7C42BF}"/>
              </a:ext>
            </a:extLst>
          </p:cNvPr>
          <p:cNvSpPr/>
          <p:nvPr/>
        </p:nvSpPr>
        <p:spPr>
          <a:xfrm>
            <a:off x="743426" y="625239"/>
            <a:ext cx="7304246" cy="609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DE5B2E-F56F-FD61-8FC0-A1F3321A052C}"/>
              </a:ext>
            </a:extLst>
          </p:cNvPr>
          <p:cNvSpPr/>
          <p:nvPr/>
        </p:nvSpPr>
        <p:spPr>
          <a:xfrm>
            <a:off x="743426" y="2918928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AE5BF02-9890-F1DA-325B-3F8097225ABC}"/>
              </a:ext>
            </a:extLst>
          </p:cNvPr>
          <p:cNvSpPr/>
          <p:nvPr/>
        </p:nvSpPr>
        <p:spPr>
          <a:xfrm>
            <a:off x="743426" y="4638904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CEDE158-9159-45E9-B1AC-7A909DE7EB69}"/>
              </a:ext>
            </a:extLst>
          </p:cNvPr>
          <p:cNvSpPr/>
          <p:nvPr/>
        </p:nvSpPr>
        <p:spPr>
          <a:xfrm>
            <a:off x="5167550" y="291892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81AF601-0ADF-814F-FE93-23BCC389BC9F}"/>
              </a:ext>
            </a:extLst>
          </p:cNvPr>
          <p:cNvSpPr/>
          <p:nvPr/>
        </p:nvSpPr>
        <p:spPr>
          <a:xfrm>
            <a:off x="5167550" y="4981804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BB2378DA-12FF-0D32-018C-DAE126B92B77}"/>
              </a:ext>
            </a:extLst>
          </p:cNvPr>
          <p:cNvSpPr/>
          <p:nvPr/>
        </p:nvSpPr>
        <p:spPr>
          <a:xfrm>
            <a:off x="10247113" y="257602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endParaRPr lang="en-US" sz="216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688D9069-2CAB-9A84-F104-27539CED1BD4}"/>
              </a:ext>
            </a:extLst>
          </p:cNvPr>
          <p:cNvSpPr/>
          <p:nvPr/>
        </p:nvSpPr>
        <p:spPr>
          <a:xfrm>
            <a:off x="9591793" y="4586755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D24B6923-8920-6D31-16E2-E7299EE4C968}"/>
              </a:ext>
            </a:extLst>
          </p:cNvPr>
          <p:cNvSpPr/>
          <p:nvPr/>
        </p:nvSpPr>
        <p:spPr>
          <a:xfrm>
            <a:off x="-25834" y="-52679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nationale 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43D50-7BB9-CD77-C6A9-BB5320C3C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35" y="587954"/>
            <a:ext cx="13531130" cy="76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578" y="1102029"/>
            <a:ext cx="1138476" cy="23812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63232" y="1513684"/>
            <a:ext cx="2584966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Tendances mondiales</a:t>
            </a:r>
            <a:endParaRPr lang="en-US" sz="1992" dirty="0"/>
          </a:p>
        </p:txBody>
      </p:sp>
      <p:sp>
        <p:nvSpPr>
          <p:cNvPr id="8" name="Text 3"/>
          <p:cNvSpPr/>
          <p:nvPr/>
        </p:nvSpPr>
        <p:spPr>
          <a:xfrm>
            <a:off x="7763232" y="1966478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L'accès à l'eau potable s'est amélioré au fil des ans, mais des progrès significatifs sont encore nécessaires.</a:t>
            </a:r>
            <a:endParaRPr lang="en-US" sz="179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578" y="3124596"/>
            <a:ext cx="1138476" cy="26155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63231" y="3513078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Écarts régionaux</a:t>
            </a:r>
            <a:endParaRPr lang="en-US" sz="1992" dirty="0"/>
          </a:p>
        </p:txBody>
      </p:sp>
      <p:sp>
        <p:nvSpPr>
          <p:cNvPr id="11" name="Text 5"/>
          <p:cNvSpPr/>
          <p:nvPr/>
        </p:nvSpPr>
        <p:spPr>
          <a:xfrm>
            <a:off x="7763231" y="3965873"/>
            <a:ext cx="6070282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 disparités significatives existent entre les continents, avec l'Afrique et l'Asie les plus touchées par la pénurie d'eau potable.</a:t>
            </a:r>
            <a:endParaRPr lang="en-US" sz="179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 rotWithShape="1">
          <a:blip r:embed="rId6"/>
          <a:srcRect b="6851"/>
          <a:stretch/>
        </p:blipFill>
        <p:spPr>
          <a:xfrm>
            <a:off x="6055578" y="5486743"/>
            <a:ext cx="1138476" cy="24363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63232" y="5740122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Facteurs d'influence</a:t>
            </a:r>
            <a:endParaRPr lang="en-US" sz="1992" dirty="0"/>
          </a:p>
        </p:txBody>
      </p:sp>
      <p:sp>
        <p:nvSpPr>
          <p:cNvPr id="14" name="Text 7"/>
          <p:cNvSpPr/>
          <p:nvPr/>
        </p:nvSpPr>
        <p:spPr>
          <a:xfrm>
            <a:off x="7763232" y="6192917"/>
            <a:ext cx="6070282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9"/>
              </a:lnSpc>
              <a:buNone/>
            </a:pPr>
            <a:r>
              <a:rPr lang="fr-FR" sz="179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facteurs les plus influents concernant l'accès à l'eau :</a:t>
            </a:r>
          </a:p>
          <a:p>
            <a:pPr marL="285750" indent="-285750">
              <a:lnSpc>
                <a:spcPts val="2869"/>
              </a:lnSpc>
              <a:buFontTx/>
              <a:buChar char="-"/>
            </a:pPr>
            <a:r>
              <a:rPr lang="fr-FR" sz="179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stabilité politique </a:t>
            </a:r>
          </a:p>
          <a:p>
            <a:pPr marL="285750" indent="-285750">
              <a:lnSpc>
                <a:spcPts val="2869"/>
              </a:lnSpc>
              <a:buFontTx/>
              <a:buChar char="-"/>
            </a:pPr>
            <a:r>
              <a:rPr lang="fr-FR" sz="179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changements démographiques liés à la typologie urbaine/rurale.</a:t>
            </a:r>
            <a:endParaRPr lang="en-US" sz="1793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11A1FC8B-0E83-E21D-E978-C1E7E68E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813779D2-6C50-F6B1-131D-5C683B201D8E}"/>
              </a:ext>
            </a:extLst>
          </p:cNvPr>
          <p:cNvSpPr/>
          <p:nvPr/>
        </p:nvSpPr>
        <p:spPr>
          <a:xfrm>
            <a:off x="8260120" y="264838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Analyse des résultats 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5F6189-AB26-DFD8-AFF1-EA2C859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773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29487" y="3771900"/>
            <a:ext cx="6971426" cy="1498600"/>
          </a:xfrm>
          <a:prstGeom prst="rect">
            <a:avLst/>
          </a:prstGeom>
          <a:solidFill>
            <a:schemeClr val="tx1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Fin.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Merci pour </a:t>
            </a:r>
            <a:r>
              <a:rPr lang="en-US" sz="4800" b="1" dirty="0" err="1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votre</a:t>
            </a:r>
            <a:r>
              <a:rPr lang="en-US" sz="4800" b="1" dirty="0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4800" b="1" dirty="0" err="1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écoute</a:t>
            </a:r>
            <a:r>
              <a:rPr lang="en-US" sz="4800" b="1" dirty="0">
                <a:solidFill>
                  <a:srgbClr val="F0FC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.</a:t>
            </a:r>
            <a:endParaRPr lang="en-US" sz="48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6708" y="187778"/>
            <a:ext cx="14630400" cy="8041822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962" t="-12940" b="1"/>
          <a:stretch/>
        </p:blipFill>
        <p:spPr>
          <a:xfrm>
            <a:off x="16708" y="0"/>
            <a:ext cx="14613692" cy="16300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6691" y="2207112"/>
            <a:ext cx="2338268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Sources de données</a:t>
            </a:r>
            <a:endParaRPr lang="en-US" sz="1841" dirty="0"/>
          </a:p>
        </p:txBody>
      </p:sp>
      <p:sp>
        <p:nvSpPr>
          <p:cNvPr id="9" name="Text 5"/>
          <p:cNvSpPr/>
          <p:nvPr/>
        </p:nvSpPr>
        <p:spPr>
          <a:xfrm>
            <a:off x="3295648" y="1827240"/>
            <a:ext cx="11589542" cy="1255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données </a:t>
            </a:r>
            <a:r>
              <a:rPr lang="fr-FR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format .CSV proviennent de deux sources : </a:t>
            </a:r>
          </a:p>
          <a:p>
            <a:pPr marL="285750" indent="-285750">
              <a:lnSpc>
                <a:spcPts val="2651"/>
              </a:lnSpc>
              <a:buFontTx/>
              <a:buChar char="-"/>
            </a:pPr>
            <a:r>
              <a:rPr lang="fr-FR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l’OMS</a:t>
            </a: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Organization mondiale de la santé </a:t>
            </a:r>
            <a:r>
              <a:rPr lang="fr-FR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(World Health Organization WHO)</a:t>
            </a:r>
          </a:p>
          <a:p>
            <a:pPr marL="285750" indent="-285750">
              <a:lnSpc>
                <a:spcPts val="2651"/>
              </a:lnSpc>
              <a:buFontTx/>
              <a:buChar char="-"/>
            </a:pPr>
            <a:r>
              <a:rPr lang="fr-FR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L’Organisation des Nations unies pour l'alimentation et l'agriculture (Food and Agriculture Organisation FAO)</a:t>
            </a:r>
          </a:p>
        </p:txBody>
      </p:sp>
      <p:sp>
        <p:nvSpPr>
          <p:cNvPr id="5" name="Text 1"/>
          <p:cNvSpPr/>
          <p:nvPr/>
        </p:nvSpPr>
        <p:spPr>
          <a:xfrm>
            <a:off x="329407" y="552374"/>
            <a:ext cx="7304246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en-US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Présentation des données utilisées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graphicFrame>
        <p:nvGraphicFramePr>
          <p:cNvPr id="34" name="Objet 33">
            <a:extLst>
              <a:ext uri="{FF2B5EF4-FFF2-40B4-BE49-F238E27FC236}">
                <a16:creationId xmlns:a16="http://schemas.microsoft.com/office/drawing/2014/main" id="{51D92409-EBA6-70DA-D13E-1AEDEDEF8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135913"/>
              </p:ext>
            </p:extLst>
          </p:nvPr>
        </p:nvGraphicFramePr>
        <p:xfrm>
          <a:off x="891610" y="3600583"/>
          <a:ext cx="5549090" cy="192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295657" imgH="1142965" progId="Excel.Sheet.12">
                  <p:embed/>
                </p:oleObj>
              </mc:Choice>
              <mc:Fallback>
                <p:oleObj name="Worksheet" r:id="rId6" imgW="3295657" imgH="1142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610" y="3600583"/>
                        <a:ext cx="5549090" cy="192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91722A12-9140-2E19-4C78-A440626B2246}"/>
              </a:ext>
            </a:extLst>
          </p:cNvPr>
          <p:cNvSpPr/>
          <p:nvPr/>
        </p:nvSpPr>
        <p:spPr>
          <a:xfrm>
            <a:off x="891207" y="5652410"/>
            <a:ext cx="4463692" cy="48366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21DBC06-0210-BF01-3F1F-965D6E92CB91}"/>
              </a:ext>
            </a:extLst>
          </p:cNvPr>
          <p:cNvSpPr txBox="1"/>
          <p:nvPr/>
        </p:nvSpPr>
        <p:spPr>
          <a:xfrm>
            <a:off x="1362501" y="5686179"/>
            <a:ext cx="189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PoliticalStability</a:t>
            </a:r>
          </a:p>
        </p:txBody>
      </p:sp>
      <p:sp>
        <p:nvSpPr>
          <p:cNvPr id="55" name="Shape 2">
            <a:extLst>
              <a:ext uri="{FF2B5EF4-FFF2-40B4-BE49-F238E27FC236}">
                <a16:creationId xmlns:a16="http://schemas.microsoft.com/office/drawing/2014/main" id="{50447600-7663-C719-ADF3-1407B2B07A3B}"/>
              </a:ext>
            </a:extLst>
          </p:cNvPr>
          <p:cNvSpPr/>
          <p:nvPr/>
        </p:nvSpPr>
        <p:spPr>
          <a:xfrm>
            <a:off x="1024470" y="5735816"/>
            <a:ext cx="321324" cy="316655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6" name="Text 3">
            <a:extLst>
              <a:ext uri="{FF2B5EF4-FFF2-40B4-BE49-F238E27FC236}">
                <a16:creationId xmlns:a16="http://schemas.microsoft.com/office/drawing/2014/main" id="{952DFE72-44CA-B212-2FCD-CAB3E67CA435}"/>
              </a:ext>
            </a:extLst>
          </p:cNvPr>
          <p:cNvSpPr/>
          <p:nvPr/>
        </p:nvSpPr>
        <p:spPr>
          <a:xfrm>
            <a:off x="1024470" y="5716769"/>
            <a:ext cx="321323" cy="178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2</a:t>
            </a:r>
            <a:endParaRPr lang="en-US" sz="2209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349FC734-6E78-8644-0681-568C957252D7}"/>
              </a:ext>
            </a:extLst>
          </p:cNvPr>
          <p:cNvGrpSpPr/>
          <p:nvPr/>
        </p:nvGrpSpPr>
        <p:grpSpPr>
          <a:xfrm>
            <a:off x="891611" y="3095471"/>
            <a:ext cx="5549090" cy="483668"/>
            <a:chOff x="349516" y="2933351"/>
            <a:chExt cx="8841853" cy="766731"/>
          </a:xfrm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C06195B8-AF89-87BE-D7FA-B1E7FDADBA22}"/>
                </a:ext>
              </a:extLst>
            </p:cNvPr>
            <p:cNvSpPr/>
            <p:nvPr/>
          </p:nvSpPr>
          <p:spPr>
            <a:xfrm>
              <a:off x="349516" y="2933351"/>
              <a:ext cx="8841853" cy="766731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3E4F4B97-861A-D45F-1AA3-C60987B15740}"/>
                </a:ext>
              </a:extLst>
            </p:cNvPr>
            <p:cNvSpPr txBox="1"/>
            <p:nvPr/>
          </p:nvSpPr>
          <p:spPr>
            <a:xfrm>
              <a:off x="349517" y="2986883"/>
              <a:ext cx="3563619" cy="63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/>
                  </a:solidFill>
                </a:rPr>
                <a:t>  Population</a:t>
              </a:r>
            </a:p>
          </p:txBody>
        </p:sp>
        <p:sp>
          <p:nvSpPr>
            <p:cNvPr id="61" name="Shape 2">
              <a:extLst>
                <a:ext uri="{FF2B5EF4-FFF2-40B4-BE49-F238E27FC236}">
                  <a16:creationId xmlns:a16="http://schemas.microsoft.com/office/drawing/2014/main" id="{9F24ACC0-21CD-B21C-8536-329FA40DAF46}"/>
                </a:ext>
              </a:extLst>
            </p:cNvPr>
            <p:cNvSpPr/>
            <p:nvPr/>
          </p:nvSpPr>
          <p:spPr>
            <a:xfrm>
              <a:off x="561856" y="3065570"/>
              <a:ext cx="511993" cy="501975"/>
            </a:xfrm>
            <a:prstGeom prst="roundRect">
              <a:avLst>
                <a:gd name="adj" fmla="val 66683"/>
              </a:avLst>
            </a:prstGeom>
            <a:solidFill>
              <a:srgbClr val="0A081B"/>
            </a:solidFill>
            <a:ln w="22860">
              <a:solidFill>
                <a:srgbClr val="16FFBB"/>
              </a:solidFill>
              <a:prstDash val="solid"/>
            </a:ln>
          </p:spPr>
        </p:sp>
        <p:sp>
          <p:nvSpPr>
            <p:cNvPr id="62" name="Text 3">
              <a:extLst>
                <a:ext uri="{FF2B5EF4-FFF2-40B4-BE49-F238E27FC236}">
                  <a16:creationId xmlns:a16="http://schemas.microsoft.com/office/drawing/2014/main" id="{3274C96F-6355-CDEE-F12C-024688663E87}"/>
                </a:ext>
              </a:extLst>
            </p:cNvPr>
            <p:cNvSpPr/>
            <p:nvPr/>
          </p:nvSpPr>
          <p:spPr>
            <a:xfrm>
              <a:off x="561856" y="3035376"/>
              <a:ext cx="511992" cy="28271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209"/>
                </a:lnSpc>
                <a:buNone/>
              </a:pPr>
              <a:r>
                <a:rPr lang="en-US" sz="2209" b="1" dirty="0">
                  <a:solidFill>
                    <a:srgbClr val="E0E4E6"/>
                  </a:solidFill>
                  <a:latin typeface="Spline Sans" pitchFamily="34" charset="0"/>
                  <a:ea typeface="Spline Sans" pitchFamily="34" charset="-122"/>
                  <a:cs typeface="Spline Sans" pitchFamily="34" charset="-120"/>
                </a:rPr>
                <a:t>1</a:t>
              </a:r>
              <a:endParaRPr lang="en-US" sz="2209" dirty="0"/>
            </a:p>
          </p:txBody>
        </p:sp>
      </p:grpSp>
      <p:sp>
        <p:nvSpPr>
          <p:cNvPr id="1025" name="Rectangle : coins arrondis 1024">
            <a:extLst>
              <a:ext uri="{FF2B5EF4-FFF2-40B4-BE49-F238E27FC236}">
                <a16:creationId xmlns:a16="http://schemas.microsoft.com/office/drawing/2014/main" id="{808C90D2-A749-E21D-7F87-4BB42C56488F}"/>
              </a:ext>
            </a:extLst>
          </p:cNvPr>
          <p:cNvSpPr/>
          <p:nvPr/>
        </p:nvSpPr>
        <p:spPr>
          <a:xfrm>
            <a:off x="5633734" y="5656872"/>
            <a:ext cx="7461861" cy="48366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8" name="ZoneTexte 1027">
            <a:extLst>
              <a:ext uri="{FF2B5EF4-FFF2-40B4-BE49-F238E27FC236}">
                <a16:creationId xmlns:a16="http://schemas.microsoft.com/office/drawing/2014/main" id="{1535BC12-8EC1-373A-A2C6-CBC3089579BF}"/>
              </a:ext>
            </a:extLst>
          </p:cNvPr>
          <p:cNvSpPr txBox="1"/>
          <p:nvPr/>
        </p:nvSpPr>
        <p:spPr>
          <a:xfrm>
            <a:off x="5653553" y="5690641"/>
            <a:ext cx="459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  MortalityRateAttributedToWater</a:t>
            </a:r>
          </a:p>
        </p:txBody>
      </p:sp>
      <p:sp>
        <p:nvSpPr>
          <p:cNvPr id="1031" name="Shape 2">
            <a:extLst>
              <a:ext uri="{FF2B5EF4-FFF2-40B4-BE49-F238E27FC236}">
                <a16:creationId xmlns:a16="http://schemas.microsoft.com/office/drawing/2014/main" id="{1897C86D-63AF-C156-B168-E97D06CB3AF6}"/>
              </a:ext>
            </a:extLst>
          </p:cNvPr>
          <p:cNvSpPr/>
          <p:nvPr/>
        </p:nvSpPr>
        <p:spPr>
          <a:xfrm>
            <a:off x="5795555" y="5740278"/>
            <a:ext cx="319791" cy="316655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032" name="Text 3">
            <a:extLst>
              <a:ext uri="{FF2B5EF4-FFF2-40B4-BE49-F238E27FC236}">
                <a16:creationId xmlns:a16="http://schemas.microsoft.com/office/drawing/2014/main" id="{F9B7CB5D-E8F5-00D5-2B1F-D56A5E2CC303}"/>
              </a:ext>
            </a:extLst>
          </p:cNvPr>
          <p:cNvSpPr/>
          <p:nvPr/>
        </p:nvSpPr>
        <p:spPr>
          <a:xfrm>
            <a:off x="5795555" y="5721231"/>
            <a:ext cx="319790" cy="178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2</a:t>
            </a:r>
            <a:endParaRPr lang="en-US" sz="2209" dirty="0"/>
          </a:p>
        </p:txBody>
      </p:sp>
      <p:sp>
        <p:nvSpPr>
          <p:cNvPr id="1035" name="Rectangle : coins arrondis 1034">
            <a:extLst>
              <a:ext uri="{FF2B5EF4-FFF2-40B4-BE49-F238E27FC236}">
                <a16:creationId xmlns:a16="http://schemas.microsoft.com/office/drawing/2014/main" id="{3B9928A8-9A41-4C4D-B56A-F896D141D438}"/>
              </a:ext>
            </a:extLst>
          </p:cNvPr>
          <p:cNvSpPr/>
          <p:nvPr/>
        </p:nvSpPr>
        <p:spPr>
          <a:xfrm>
            <a:off x="6760369" y="3095471"/>
            <a:ext cx="7454413" cy="48366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6" name="ZoneTexte 1035">
            <a:extLst>
              <a:ext uri="{FF2B5EF4-FFF2-40B4-BE49-F238E27FC236}">
                <a16:creationId xmlns:a16="http://schemas.microsoft.com/office/drawing/2014/main" id="{50E24C74-B271-EA05-3E01-5B9EB26AFDAE}"/>
              </a:ext>
            </a:extLst>
          </p:cNvPr>
          <p:cNvSpPr txBox="1"/>
          <p:nvPr/>
        </p:nvSpPr>
        <p:spPr>
          <a:xfrm>
            <a:off x="6743546" y="3129240"/>
            <a:ext cx="612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BasicAndSafelyManagedDrinkingWaterServices</a:t>
            </a:r>
          </a:p>
        </p:txBody>
      </p:sp>
      <p:sp>
        <p:nvSpPr>
          <p:cNvPr id="1037" name="Shape 2">
            <a:extLst>
              <a:ext uri="{FF2B5EF4-FFF2-40B4-BE49-F238E27FC236}">
                <a16:creationId xmlns:a16="http://schemas.microsoft.com/office/drawing/2014/main" id="{9944D207-C63E-39CF-6532-CD0E3CDB0272}"/>
              </a:ext>
            </a:extLst>
          </p:cNvPr>
          <p:cNvSpPr/>
          <p:nvPr/>
        </p:nvSpPr>
        <p:spPr>
          <a:xfrm>
            <a:off x="6923736" y="3176795"/>
            <a:ext cx="321324" cy="316655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038" name="Text 3">
            <a:extLst>
              <a:ext uri="{FF2B5EF4-FFF2-40B4-BE49-F238E27FC236}">
                <a16:creationId xmlns:a16="http://schemas.microsoft.com/office/drawing/2014/main" id="{F862945A-677A-BCFD-C391-5E424DB832EF}"/>
              </a:ext>
            </a:extLst>
          </p:cNvPr>
          <p:cNvSpPr/>
          <p:nvPr/>
        </p:nvSpPr>
        <p:spPr>
          <a:xfrm>
            <a:off x="6923737" y="3160532"/>
            <a:ext cx="321323" cy="159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09" dirty="0"/>
          </a:p>
        </p:txBody>
      </p:sp>
      <p:pic>
        <p:nvPicPr>
          <p:cNvPr id="1040" name="Image 1039">
            <a:extLst>
              <a:ext uri="{FF2B5EF4-FFF2-40B4-BE49-F238E27FC236}">
                <a16:creationId xmlns:a16="http://schemas.microsoft.com/office/drawing/2014/main" id="{8650E405-45AA-D35B-E048-2745FD121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547" y="3598401"/>
            <a:ext cx="7471235" cy="19062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1" name="Image 1040">
            <a:extLst>
              <a:ext uri="{FF2B5EF4-FFF2-40B4-BE49-F238E27FC236}">
                <a16:creationId xmlns:a16="http://schemas.microsoft.com/office/drawing/2014/main" id="{4F0EF97D-26C5-793B-6F30-AD6CA540B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364" y="6171130"/>
            <a:ext cx="7471231" cy="1906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3" name="Image 1042">
            <a:extLst>
              <a:ext uri="{FF2B5EF4-FFF2-40B4-BE49-F238E27FC236}">
                <a16:creationId xmlns:a16="http://schemas.microsoft.com/office/drawing/2014/main" id="{51C83E62-94C9-7AA5-BD8B-1BDA53D2A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611" y="6169847"/>
            <a:ext cx="4463287" cy="1922088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6" grpId="0" animBg="1"/>
      <p:bldP spid="1025" grpId="0" animBg="1"/>
      <p:bldP spid="1028" grpId="0"/>
      <p:bldP spid="1032" grpId="0" animBg="1"/>
      <p:bldP spid="1035" grpId="0" animBg="1"/>
      <p:bldP spid="1036" grpId="0"/>
      <p:bldP spid="10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3414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48575" y="240903"/>
            <a:ext cx="5439489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endParaRPr lang="en-US" sz="3775" dirty="0"/>
          </a:p>
        </p:txBody>
      </p:sp>
      <p:sp>
        <p:nvSpPr>
          <p:cNvPr id="6" name="Shape 2"/>
          <p:cNvSpPr/>
          <p:nvPr/>
        </p:nvSpPr>
        <p:spPr>
          <a:xfrm>
            <a:off x="656828" y="1163518"/>
            <a:ext cx="30480" cy="5428059"/>
          </a:xfrm>
          <a:prstGeom prst="roundRect">
            <a:avLst>
              <a:gd name="adj" fmla="val 10616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884238" y="1633577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429419" y="1406168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09798" y="1504990"/>
            <a:ext cx="124420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65" dirty="0"/>
          </a:p>
        </p:txBody>
      </p:sp>
      <p:sp>
        <p:nvSpPr>
          <p:cNvPr id="10" name="Text 6"/>
          <p:cNvSpPr/>
          <p:nvPr/>
        </p:nvSpPr>
        <p:spPr>
          <a:xfrm>
            <a:off x="1858526" y="1406168"/>
            <a:ext cx="265021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Import des tables avec Power Qwueri  </a:t>
            </a:r>
            <a:endParaRPr lang="en-US" sz="1887" dirty="0"/>
          </a:p>
        </p:txBody>
      </p:sp>
      <p:sp>
        <p:nvSpPr>
          <p:cNvPr id="11" name="Text 7"/>
          <p:cNvSpPr/>
          <p:nvPr/>
        </p:nvSpPr>
        <p:spPr>
          <a:xfrm>
            <a:off x="2181661" y="1932946"/>
            <a:ext cx="7212806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: BasicAndSafelyManagedDrinkingWaterServices</a:t>
            </a:r>
          </a:p>
          <a:p>
            <a:pPr marL="0" indent="0" algn="l">
              <a:lnSpc>
                <a:spcPts val="2718"/>
              </a:lnSpc>
              <a:buNone/>
            </a:pPr>
            <a:endParaRPr lang="en-US" sz="1699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699" dirty="0"/>
          </a:p>
        </p:txBody>
      </p:sp>
      <p:sp>
        <p:nvSpPr>
          <p:cNvPr id="12" name="Shape 8"/>
          <p:cNvSpPr/>
          <p:nvPr/>
        </p:nvSpPr>
        <p:spPr>
          <a:xfrm>
            <a:off x="884238" y="4992655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429419" y="4765246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92058" y="4864068"/>
            <a:ext cx="159901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65" dirty="0"/>
          </a:p>
        </p:txBody>
      </p:sp>
      <p:sp>
        <p:nvSpPr>
          <p:cNvPr id="15" name="Text 11"/>
          <p:cNvSpPr/>
          <p:nvPr/>
        </p:nvSpPr>
        <p:spPr>
          <a:xfrm>
            <a:off x="8920742" y="4806606"/>
            <a:ext cx="3231475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fr-FR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Spécification du types de données</a:t>
            </a:r>
          </a:p>
          <a:p>
            <a:pPr marL="0" indent="0" algn="l">
              <a:lnSpc>
                <a:spcPts val="2359"/>
              </a:lnSpc>
              <a:buNone/>
            </a:pPr>
            <a:endParaRPr lang="en-US" sz="1887" dirty="0"/>
          </a:p>
        </p:txBody>
      </p:sp>
      <p:sp>
        <p:nvSpPr>
          <p:cNvPr id="16" name="Text 12"/>
          <p:cNvSpPr/>
          <p:nvPr/>
        </p:nvSpPr>
        <p:spPr>
          <a:xfrm>
            <a:off x="7603847" y="1930170"/>
            <a:ext cx="6124099" cy="4014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18"/>
              </a:lnSpc>
            </a:pPr>
            <a:r>
              <a:rPr lang="fr-FR" sz="1699" b="1" dirty="0">
                <a:solidFill>
                  <a:srgbClr val="E0E4E6"/>
                </a:solidFill>
                <a:latin typeface="Spline Sans"/>
                <a:ea typeface="Barlow" pitchFamily="34" charset="-122"/>
                <a:cs typeface="Barlow" pitchFamily="34" charset="-120"/>
              </a:rPr>
              <a:t>- Utilisation de la première ligne comme en-tête</a:t>
            </a:r>
            <a:endParaRPr lang="en-US" sz="1699" b="1" dirty="0">
              <a:solidFill>
                <a:srgbClr val="E0E4E6"/>
              </a:solidFill>
              <a:latin typeface="Spline Sans"/>
              <a:ea typeface="Barlow" pitchFamily="34" charset="-122"/>
              <a:cs typeface="Barlow" pitchFamily="34" charset="-12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821302" y="4964501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7366483" y="4737091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24955" y="4835913"/>
            <a:ext cx="168354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65" dirty="0"/>
          </a:p>
        </p:txBody>
      </p:sp>
      <p:sp>
        <p:nvSpPr>
          <p:cNvPr id="20" name="Text 16"/>
          <p:cNvSpPr/>
          <p:nvPr/>
        </p:nvSpPr>
        <p:spPr>
          <a:xfrm>
            <a:off x="1703649" y="4784019"/>
            <a:ext cx="2814161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fr-FR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Remplacer les points par des virgules</a:t>
            </a:r>
            <a:endParaRPr lang="en-US" sz="1887" dirty="0"/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FA520324-1909-7208-5D44-B45A65EE2EC6}"/>
              </a:ext>
            </a:extLst>
          </p:cNvPr>
          <p:cNvSpPr/>
          <p:nvPr/>
        </p:nvSpPr>
        <p:spPr>
          <a:xfrm>
            <a:off x="329407" y="273467"/>
            <a:ext cx="7304246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Traitement des données avec l'éditeur de requêtes Power Query</a:t>
            </a:r>
          </a:p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EDF29D80-04C5-E0EB-A6B2-99C6C2BF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4" y="2608625"/>
            <a:ext cx="14328220" cy="1921008"/>
          </a:xfrm>
          <a:prstGeom prst="rect">
            <a:avLst/>
          </a:prstGeom>
        </p:spPr>
      </p:pic>
      <p:sp>
        <p:nvSpPr>
          <p:cNvPr id="41" name="Text 12">
            <a:extLst>
              <a:ext uri="{FF2B5EF4-FFF2-40B4-BE49-F238E27FC236}">
                <a16:creationId xmlns:a16="http://schemas.microsoft.com/office/drawing/2014/main" id="{C508DDC4-8995-5D28-5289-6B25E02F1031}"/>
              </a:ext>
            </a:extLst>
          </p:cNvPr>
          <p:cNvSpPr/>
          <p:nvPr/>
        </p:nvSpPr>
        <p:spPr>
          <a:xfrm>
            <a:off x="1794047" y="7435016"/>
            <a:ext cx="6124099" cy="103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endParaRPr lang="fr-FR" sz="1699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FAC4C7F5-ED5B-9BA9-83E0-002253C8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661" y="5401952"/>
            <a:ext cx="4737003" cy="1658256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041DBBD-1796-AE5C-00D3-B43027C33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440" y="5297849"/>
            <a:ext cx="2987299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48575" y="240903"/>
            <a:ext cx="5439489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endParaRPr lang="en-US" sz="3775" dirty="0"/>
          </a:p>
        </p:txBody>
      </p:sp>
      <p:sp>
        <p:nvSpPr>
          <p:cNvPr id="10" name="Text 6"/>
          <p:cNvSpPr/>
          <p:nvPr/>
        </p:nvSpPr>
        <p:spPr>
          <a:xfrm>
            <a:off x="482917" y="1497083"/>
            <a:ext cx="265021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fr-FR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BasicAndSafelyManagedDrinkingWaterServices</a:t>
            </a:r>
          </a:p>
          <a:p>
            <a:pPr marL="0" indent="0" algn="l">
              <a:lnSpc>
                <a:spcPts val="2359"/>
              </a:lnSpc>
              <a:buNone/>
            </a:pPr>
            <a:endParaRPr lang="fr-FR" sz="1887" b="1" dirty="0">
              <a:solidFill>
                <a:srgbClr val="E0E4E6"/>
              </a:solidFill>
              <a:latin typeface="Spline Sans" pitchFamily="34" charset="0"/>
              <a:ea typeface="Spline Sans" pitchFamily="34" charset="-122"/>
              <a:cs typeface="Spline Sans" pitchFamily="34" charset="-120"/>
            </a:endParaRPr>
          </a:p>
          <a:p>
            <a:pPr marL="0" indent="0" algn="l">
              <a:lnSpc>
                <a:spcPts val="2359"/>
              </a:lnSpc>
              <a:buNone/>
            </a:pPr>
            <a:endParaRPr lang="en-US" sz="1887" dirty="0"/>
          </a:p>
        </p:txBody>
      </p:sp>
      <p:sp>
        <p:nvSpPr>
          <p:cNvPr id="11" name="Text 7"/>
          <p:cNvSpPr/>
          <p:nvPr/>
        </p:nvSpPr>
        <p:spPr>
          <a:xfrm>
            <a:off x="1858526" y="1808123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endParaRPr lang="en-US" sz="1699" dirty="0"/>
          </a:p>
        </p:txBody>
      </p:sp>
      <p:sp>
        <p:nvSpPr>
          <p:cNvPr id="15" name="Text 11"/>
          <p:cNvSpPr/>
          <p:nvPr/>
        </p:nvSpPr>
        <p:spPr>
          <a:xfrm>
            <a:off x="856952" y="5060742"/>
            <a:ext cx="6879487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Transformation de la variable </a:t>
            </a:r>
            <a:r>
              <a:rPr lang="fr-FR" sz="1887" b="1" dirty="0" err="1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Political_Stability</a:t>
            </a: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(index sur 10 points)</a:t>
            </a:r>
            <a:endParaRPr lang="en-US" sz="1887" dirty="0"/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FA520324-1909-7208-5D44-B45A65EE2EC6}"/>
              </a:ext>
            </a:extLst>
          </p:cNvPr>
          <p:cNvSpPr/>
          <p:nvPr/>
        </p:nvSpPr>
        <p:spPr>
          <a:xfrm>
            <a:off x="329407" y="273467"/>
            <a:ext cx="7304246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Traitement des données avec l'éditeur de requêtes Power Query</a:t>
            </a:r>
          </a:p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4BFFBFA-686E-E373-8210-F7C6F29D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7" y="2180282"/>
            <a:ext cx="13973573" cy="21288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022230-27F8-367A-F293-8FCE8FB86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63" y="5487430"/>
            <a:ext cx="6845475" cy="2447328"/>
          </a:xfrm>
          <a:prstGeom prst="rect">
            <a:avLst/>
          </a:prstGeom>
        </p:spPr>
      </p:pic>
      <p:sp>
        <p:nvSpPr>
          <p:cNvPr id="38" name="Text 6">
            <a:extLst>
              <a:ext uri="{FF2B5EF4-FFF2-40B4-BE49-F238E27FC236}">
                <a16:creationId xmlns:a16="http://schemas.microsoft.com/office/drawing/2014/main" id="{30B86C0D-4614-E8EA-A899-3D982158E971}"/>
              </a:ext>
            </a:extLst>
          </p:cNvPr>
          <p:cNvSpPr/>
          <p:nvPr/>
        </p:nvSpPr>
        <p:spPr>
          <a:xfrm>
            <a:off x="482917" y="4580116"/>
            <a:ext cx="265021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fr-FR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PoliticalStability</a:t>
            </a:r>
          </a:p>
          <a:p>
            <a:pPr marL="0" indent="0" algn="l">
              <a:lnSpc>
                <a:spcPts val="2359"/>
              </a:lnSpc>
              <a:buNone/>
            </a:pPr>
            <a:endParaRPr lang="en-US" sz="1887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F865210F-8DFD-1636-638B-C40B1B71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978" y="5541369"/>
            <a:ext cx="4828704" cy="2447328"/>
          </a:xfrm>
          <a:prstGeom prst="rect">
            <a:avLst/>
          </a:prstGeom>
        </p:spPr>
      </p:pic>
      <p:sp>
        <p:nvSpPr>
          <p:cNvPr id="44" name="Text 11">
            <a:extLst>
              <a:ext uri="{FF2B5EF4-FFF2-40B4-BE49-F238E27FC236}">
                <a16:creationId xmlns:a16="http://schemas.microsoft.com/office/drawing/2014/main" id="{1DE55EC8-A380-8540-1201-1E938C2DA518}"/>
              </a:ext>
            </a:extLst>
          </p:cNvPr>
          <p:cNvSpPr/>
          <p:nvPr/>
        </p:nvSpPr>
        <p:spPr>
          <a:xfrm>
            <a:off x="8473682" y="5080130"/>
            <a:ext cx="6249154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Multiplication des valeurs par 1000</a:t>
            </a:r>
            <a:endParaRPr lang="en-US" sz="1887" dirty="0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20ECA96C-972C-A8C6-4CBF-3E3684EDCD66}"/>
              </a:ext>
            </a:extLst>
          </p:cNvPr>
          <p:cNvSpPr/>
          <p:nvPr/>
        </p:nvSpPr>
        <p:spPr>
          <a:xfrm>
            <a:off x="8099646" y="4599504"/>
            <a:ext cx="265021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fr-FR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- Population</a:t>
            </a:r>
          </a:p>
          <a:p>
            <a:pPr marL="0" indent="0" algn="l">
              <a:lnSpc>
                <a:spcPts val="2359"/>
              </a:lnSpc>
              <a:buNone/>
            </a:pPr>
            <a:endParaRPr lang="en-US" sz="1887" dirty="0"/>
          </a:p>
        </p:txBody>
      </p:sp>
    </p:spTree>
    <p:extLst>
      <p:ext uri="{BB962C8B-B14F-4D97-AF65-F5344CB8AC3E}">
        <p14:creationId xmlns:p14="http://schemas.microsoft.com/office/powerpoint/2010/main" val="36965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48575" y="240903"/>
            <a:ext cx="5439489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endParaRPr lang="en-US" sz="3775" dirty="0"/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FA520324-1909-7208-5D44-B45A65EE2EC6}"/>
              </a:ext>
            </a:extLst>
          </p:cNvPr>
          <p:cNvSpPr/>
          <p:nvPr/>
        </p:nvSpPr>
        <p:spPr>
          <a:xfrm>
            <a:off x="329407" y="273467"/>
            <a:ext cx="7304246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Créer des clés composites dans Power Bi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C3BC79F0-CFB3-3FAF-746A-EE9FF029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" y="2913660"/>
            <a:ext cx="10333604" cy="480999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C6B65D9-640D-B1BF-292A-FD4D05D3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51" y="2167228"/>
            <a:ext cx="6866718" cy="44412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57BE14D-2F41-D164-A322-680A15980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54" y="3711383"/>
            <a:ext cx="10705291" cy="4332717"/>
          </a:xfrm>
          <a:prstGeom prst="rect">
            <a:avLst/>
          </a:prstGeom>
        </p:spPr>
      </p:pic>
      <p:sp>
        <p:nvSpPr>
          <p:cNvPr id="46" name="Text 7">
            <a:extLst>
              <a:ext uri="{FF2B5EF4-FFF2-40B4-BE49-F238E27FC236}">
                <a16:creationId xmlns:a16="http://schemas.microsoft.com/office/drawing/2014/main" id="{2142A60C-DCF5-9C54-0A59-1988A814360F}"/>
              </a:ext>
            </a:extLst>
          </p:cNvPr>
          <p:cNvSpPr/>
          <p:nvPr/>
        </p:nvSpPr>
        <p:spPr>
          <a:xfrm>
            <a:off x="494053" y="1272813"/>
            <a:ext cx="1391863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1944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Création de colonnes calculées en utilisant les fonctions DAX suivantes </a:t>
            </a:r>
            <a:r>
              <a:rPr lang="fr-FR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6103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>
              <a:alpha val="0"/>
            </a:srgbClr>
          </a:solidFill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EE042B9-A9E6-2362-6F66-2C4BE9057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8" y="0"/>
            <a:ext cx="7468277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178" y="-5477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1"/>
          <p:cNvSpPr/>
          <p:nvPr/>
        </p:nvSpPr>
        <p:spPr>
          <a:xfrm>
            <a:off x="227592" y="317362"/>
            <a:ext cx="6703022" cy="1824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88"/>
              </a:lnSpc>
              <a:buNone/>
            </a:pPr>
            <a:endParaRPr lang="en-US" sz="3831" dirty="0"/>
          </a:p>
        </p:txBody>
      </p:sp>
      <p:sp>
        <p:nvSpPr>
          <p:cNvPr id="6" name="Shape 2"/>
          <p:cNvSpPr/>
          <p:nvPr/>
        </p:nvSpPr>
        <p:spPr>
          <a:xfrm>
            <a:off x="251398" y="2012857"/>
            <a:ext cx="3255154" cy="775155"/>
          </a:xfrm>
          <a:prstGeom prst="roundRect">
            <a:avLst>
              <a:gd name="adj" fmla="val 1229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05" y="2210996"/>
            <a:ext cx="214196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4"/>
              </a:lnSpc>
              <a:buNone/>
            </a:pPr>
            <a:r>
              <a:rPr lang="en-US" sz="191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Table de faits</a:t>
            </a:r>
            <a:endParaRPr lang="en-US" sz="1915" dirty="0"/>
          </a:p>
        </p:txBody>
      </p:sp>
      <p:sp>
        <p:nvSpPr>
          <p:cNvPr id="9" name="Shape 5"/>
          <p:cNvSpPr/>
          <p:nvPr/>
        </p:nvSpPr>
        <p:spPr>
          <a:xfrm>
            <a:off x="3889874" y="2003512"/>
            <a:ext cx="3255154" cy="791031"/>
          </a:xfrm>
          <a:prstGeom prst="roundRect">
            <a:avLst>
              <a:gd name="adj" fmla="val 1229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454414" y="2210997"/>
            <a:ext cx="2156122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4"/>
              </a:lnSpc>
              <a:buNone/>
            </a:pPr>
            <a:r>
              <a:rPr lang="en-US" sz="191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Tables de dimensions</a:t>
            </a:r>
            <a:endParaRPr lang="en-US" sz="1915" dirty="0"/>
          </a:p>
        </p:txBody>
      </p:sp>
      <p:sp>
        <p:nvSpPr>
          <p:cNvPr id="12" name="Shape 8"/>
          <p:cNvSpPr/>
          <p:nvPr/>
        </p:nvSpPr>
        <p:spPr>
          <a:xfrm>
            <a:off x="251398" y="3109073"/>
            <a:ext cx="6944237" cy="1619250"/>
          </a:xfrm>
          <a:prstGeom prst="roundRect">
            <a:avLst>
              <a:gd name="adj" fmla="val 202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2597492" y="3413789"/>
            <a:ext cx="252309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4"/>
              </a:lnSpc>
              <a:buNone/>
            </a:pPr>
            <a:r>
              <a:rPr lang="en-US" sz="191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Relations entre les tables</a:t>
            </a:r>
            <a:endParaRPr lang="en-US" sz="1915" dirty="0"/>
          </a:p>
        </p:txBody>
      </p:sp>
      <p:sp>
        <p:nvSpPr>
          <p:cNvPr id="14" name="Text 10"/>
          <p:cNvSpPr/>
          <p:nvPr/>
        </p:nvSpPr>
        <p:spPr>
          <a:xfrm>
            <a:off x="493095" y="3786063"/>
            <a:ext cx="6277332" cy="700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58"/>
              </a:lnSpc>
              <a:buNone/>
            </a:pPr>
            <a:r>
              <a:rPr lang="en-US" sz="172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relations entre les tables sont définies en utilisant des </a:t>
            </a:r>
            <a:r>
              <a:rPr lang="en-US" sz="172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clés</a:t>
            </a:r>
            <a:r>
              <a:rPr lang="en-US" sz="172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composite 1 et 2 </a:t>
            </a:r>
            <a:r>
              <a:rPr lang="en-US" sz="172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crées</a:t>
            </a:r>
            <a:r>
              <a:rPr lang="en-US" sz="172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2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précedament</a:t>
            </a:r>
            <a:r>
              <a:rPr lang="en-US" sz="172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24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9713EC-A140-154C-45AD-2A7649E52A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12090" y="791493"/>
            <a:ext cx="6511649" cy="6545848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E1D80887-EF30-0FD3-FEFA-3A0A75005D60}"/>
              </a:ext>
            </a:extLst>
          </p:cNvPr>
          <p:cNvSpPr/>
          <p:nvPr/>
        </p:nvSpPr>
        <p:spPr>
          <a:xfrm>
            <a:off x="13178" y="207914"/>
            <a:ext cx="6630247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Création des relations entre les tables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C50E4E4C-4A4E-54A0-7919-A52699BDA094}"/>
              </a:ext>
            </a:extLst>
          </p:cNvPr>
          <p:cNvSpPr/>
          <p:nvPr/>
        </p:nvSpPr>
        <p:spPr>
          <a:xfrm>
            <a:off x="2413615" y="1214945"/>
            <a:ext cx="2847176" cy="397313"/>
          </a:xfrm>
          <a:prstGeom prst="rect">
            <a:avLst/>
          </a:prstGeom>
          <a:solidFill>
            <a:schemeClr val="tx1"/>
          </a:solidFill>
          <a:ln/>
          <a:effectLst>
            <a:outerShdw blurRad="723900" sx="120000" sy="120000" algn="ctr" rotWithShape="0">
              <a:prstClr val="black">
                <a:alpha val="82000"/>
              </a:prstClr>
            </a:outerShdw>
          </a:effectLst>
        </p:spPr>
        <p:txBody>
          <a:bodyPr wrap="non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fr-FR" sz="2800" b="1" dirty="0">
                <a:solidFill>
                  <a:srgbClr val="E0E4E6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Schémas en étoile</a:t>
            </a:r>
            <a:endParaRPr lang="en-US" sz="28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404A7A-E6F8-E046-8C63-C6252DB02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2" y="4939574"/>
            <a:ext cx="7278318" cy="29726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" t="20759" r="26113"/>
          <a:stretch/>
        </p:blipFill>
        <p:spPr>
          <a:xfrm>
            <a:off x="9143999" y="0"/>
            <a:ext cx="551149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7646" y="3188525"/>
            <a:ext cx="5229701" cy="653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7"/>
              </a:lnSpc>
              <a:buNone/>
            </a:pPr>
            <a:endParaRPr lang="en-US" sz="411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33" y="1734552"/>
            <a:ext cx="588288" cy="5882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-25095" y="2522490"/>
            <a:ext cx="9144000" cy="37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74"/>
              </a:lnSpc>
            </a:pP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mondiale</a:t>
            </a: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          –           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continentale</a:t>
            </a: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          –          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nationale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30866" y="3116254"/>
            <a:ext cx="2670004" cy="1009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</a:t>
            </a:r>
            <a:r>
              <a:rPr lang="fr-FR" sz="1853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grégation</a:t>
            </a:r>
            <a:r>
              <a:rPr lang="fr-FR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des indicateurs au niveau mondial</a:t>
            </a:r>
            <a:endParaRPr lang="en-US" sz="1853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0FFAB167-B1FA-FAB2-A4F7-8BC0AD6AD644}"/>
              </a:ext>
            </a:extLst>
          </p:cNvPr>
          <p:cNvSpPr/>
          <p:nvPr/>
        </p:nvSpPr>
        <p:spPr>
          <a:xfrm>
            <a:off x="3517343" y="3083733"/>
            <a:ext cx="2249403" cy="1788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</a:t>
            </a:r>
            <a:r>
              <a:rPr lang="fr-FR" sz="1853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grégation</a:t>
            </a:r>
            <a:r>
              <a:rPr lang="fr-FR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pour le continent</a:t>
            </a:r>
          </a:p>
          <a:p>
            <a:pPr marL="0" indent="0" algn="ctr">
              <a:lnSpc>
                <a:spcPts val="2965"/>
              </a:lnSpc>
              <a:buNone/>
            </a:pPr>
            <a:r>
              <a:rPr lang="fr-FR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sélectionné par l’utilisateur</a:t>
            </a:r>
            <a:endParaRPr lang="en-US" sz="1853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67D7C9C-5097-A489-02C5-A9DDBC9FDA1B}"/>
              </a:ext>
            </a:extLst>
          </p:cNvPr>
          <p:cNvSpPr/>
          <p:nvPr/>
        </p:nvSpPr>
        <p:spPr>
          <a:xfrm>
            <a:off x="6393431" y="3083733"/>
            <a:ext cx="2670004" cy="1725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fr-FR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Indicateurs pour le pays sélectionné par</a:t>
            </a:r>
          </a:p>
          <a:p>
            <a:pPr marL="0" indent="0" algn="ctr">
              <a:lnSpc>
                <a:spcPts val="2965"/>
              </a:lnSpc>
              <a:buNone/>
            </a:pPr>
            <a:r>
              <a:rPr lang="fr-FR" sz="185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l’utilisateur</a:t>
            </a:r>
            <a:endParaRPr lang="en-US" sz="1853" dirty="0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A3880F6E-2E67-7237-9566-4223D2354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761" y="1713698"/>
            <a:ext cx="588288" cy="588288"/>
          </a:xfrm>
          <a:prstGeom prst="rect">
            <a:avLst/>
          </a:prstGeom>
        </p:spPr>
      </p:pic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07972543-5C4B-0255-8182-26D68D0FD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289" y="1740727"/>
            <a:ext cx="588288" cy="58828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EB3AEC7C-736C-6A6F-5D30-D7DAB63154C5}"/>
              </a:ext>
            </a:extLst>
          </p:cNvPr>
          <p:cNvSpPr txBox="1"/>
          <p:nvPr/>
        </p:nvSpPr>
        <p:spPr>
          <a:xfrm>
            <a:off x="1290960" y="5603056"/>
            <a:ext cx="839088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bg1"/>
                </a:solidFill>
                <a:latin typeface="Spline Sans"/>
              </a:rPr>
              <a:t>1. le taux de mortalité dû à de l’eau insalubre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bg1"/>
                </a:solidFill>
                <a:latin typeface="Spline Sans"/>
              </a:rPr>
              <a:t>2. la population / densité de population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bg1"/>
                </a:solidFill>
                <a:latin typeface="Spline Sans"/>
              </a:rPr>
              <a:t>3. la part d’habitants ayant accès à l’eau potable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bg1"/>
                </a:solidFill>
                <a:latin typeface="Spline Sans"/>
              </a:rPr>
              <a:t>4. la stabilité politique du pays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bg1"/>
                </a:solidFill>
                <a:latin typeface="Spline Sans"/>
              </a:rPr>
              <a:t>5. l’évolution de ces facteurs dans le temps. </a:t>
            </a: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3713204A-13ED-904D-7B8C-EFDFABC29F2A}"/>
              </a:ext>
            </a:extLst>
          </p:cNvPr>
          <p:cNvSpPr/>
          <p:nvPr/>
        </p:nvSpPr>
        <p:spPr>
          <a:xfrm>
            <a:off x="604686" y="5086967"/>
            <a:ext cx="3063328" cy="37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74"/>
              </a:lnSpc>
            </a:pPr>
            <a:r>
              <a:rPr lang="en-US" sz="2100" b="1" u="sng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Indicateurs</a:t>
            </a:r>
            <a:r>
              <a:rPr lang="en-US" sz="2100" b="1" u="sng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à </a:t>
            </a:r>
            <a:r>
              <a:rPr lang="en-US" sz="2100" b="1" u="sng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utilisés</a:t>
            </a:r>
            <a:r>
              <a:rPr lang="en-US" sz="2100" b="1" u="sng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:</a:t>
            </a:r>
            <a:endParaRPr lang="en-US" sz="2100" u="sng" dirty="0"/>
          </a:p>
        </p:txBody>
      </p:sp>
      <p:sp>
        <p:nvSpPr>
          <p:cNvPr id="45" name="Text 1">
            <a:extLst>
              <a:ext uri="{FF2B5EF4-FFF2-40B4-BE49-F238E27FC236}">
                <a16:creationId xmlns:a16="http://schemas.microsoft.com/office/drawing/2014/main" id="{61B38706-1DE9-6CE7-A31F-95CEE249AA8A}"/>
              </a:ext>
            </a:extLst>
          </p:cNvPr>
          <p:cNvSpPr/>
          <p:nvPr/>
        </p:nvSpPr>
        <p:spPr>
          <a:xfrm>
            <a:off x="491562" y="478859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Cadrage des besoins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506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763A54-DE70-9E95-27DC-884AE2D6CF2F}"/>
              </a:ext>
            </a:extLst>
          </p:cNvPr>
          <p:cNvSpPr/>
          <p:nvPr/>
        </p:nvSpPr>
        <p:spPr>
          <a:xfrm>
            <a:off x="0" y="1"/>
            <a:ext cx="14635877" cy="822959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02C10C1-34D1-B21F-6BFF-9D506CD6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4630400" cy="822960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7B2E3C83-C662-4C1D-5AC8-99836C7C42BF}"/>
              </a:ext>
            </a:extLst>
          </p:cNvPr>
          <p:cNvSpPr/>
          <p:nvPr/>
        </p:nvSpPr>
        <p:spPr>
          <a:xfrm>
            <a:off x="743426" y="625239"/>
            <a:ext cx="7304246" cy="609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5CCC66E4-BD85-E8A5-9AD7-6279167A97D8}"/>
              </a:ext>
            </a:extLst>
          </p:cNvPr>
          <p:cNvSpPr/>
          <p:nvPr/>
        </p:nvSpPr>
        <p:spPr>
          <a:xfrm>
            <a:off x="491562" y="478859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Cadrage des besoins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9DE0CC-83D6-A126-B9B0-83E7768C7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13" t="3777" r="26544" b="91057"/>
          <a:stretch/>
        </p:blipFill>
        <p:spPr>
          <a:xfrm>
            <a:off x="5465851" y="1962364"/>
            <a:ext cx="3935003" cy="708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8A12F19-7A19-F02B-AD1C-EC4E08AD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3" b="4744"/>
          <a:stretch/>
        </p:blipFill>
        <p:spPr>
          <a:xfrm>
            <a:off x="7400924" y="2928135"/>
            <a:ext cx="7229475" cy="53014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391C5A-1EE8-A1F9-E6A7-CA103E114B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38" r="1053" b="47276"/>
          <a:stretch/>
        </p:blipFill>
        <p:spPr>
          <a:xfrm>
            <a:off x="146050" y="2928135"/>
            <a:ext cx="7254874" cy="5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B2E3C83-C662-4C1D-5AC8-99836C7C42BF}"/>
              </a:ext>
            </a:extLst>
          </p:cNvPr>
          <p:cNvSpPr/>
          <p:nvPr/>
        </p:nvSpPr>
        <p:spPr>
          <a:xfrm>
            <a:off x="743426" y="625239"/>
            <a:ext cx="7304246" cy="609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endParaRPr lang="en-US" sz="3682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3DE5B2E-F56F-FD61-8FC0-A1F3321A052C}"/>
              </a:ext>
            </a:extLst>
          </p:cNvPr>
          <p:cNvSpPr/>
          <p:nvPr/>
        </p:nvSpPr>
        <p:spPr>
          <a:xfrm>
            <a:off x="743426" y="2918928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AE5BF02-9890-F1DA-325B-3F8097225ABC}"/>
              </a:ext>
            </a:extLst>
          </p:cNvPr>
          <p:cNvSpPr/>
          <p:nvPr/>
        </p:nvSpPr>
        <p:spPr>
          <a:xfrm>
            <a:off x="743426" y="4638904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CEDE158-9159-45E9-B1AC-7A909DE7EB69}"/>
              </a:ext>
            </a:extLst>
          </p:cNvPr>
          <p:cNvSpPr/>
          <p:nvPr/>
        </p:nvSpPr>
        <p:spPr>
          <a:xfrm>
            <a:off x="5167550" y="291892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581AF601-0ADF-814F-FE93-23BCC389BC9F}"/>
              </a:ext>
            </a:extLst>
          </p:cNvPr>
          <p:cNvSpPr/>
          <p:nvPr/>
        </p:nvSpPr>
        <p:spPr>
          <a:xfrm>
            <a:off x="5167550" y="4981804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BB2378DA-12FF-0D32-018C-DAE126B92B77}"/>
              </a:ext>
            </a:extLst>
          </p:cNvPr>
          <p:cNvSpPr/>
          <p:nvPr/>
        </p:nvSpPr>
        <p:spPr>
          <a:xfrm>
            <a:off x="10247113" y="257602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endParaRPr lang="en-US" sz="216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688D9069-2CAB-9A84-F104-27539CED1BD4}"/>
              </a:ext>
            </a:extLst>
          </p:cNvPr>
          <p:cNvSpPr/>
          <p:nvPr/>
        </p:nvSpPr>
        <p:spPr>
          <a:xfrm>
            <a:off x="9591793" y="4586755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7DD1FDC-6D50-61B3-2F9C-6A27FEE38D77}"/>
              </a:ext>
            </a:extLst>
          </p:cNvPr>
          <p:cNvSpPr/>
          <p:nvPr/>
        </p:nvSpPr>
        <p:spPr>
          <a:xfrm>
            <a:off x="1" y="1258657"/>
            <a:ext cx="14630400" cy="37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74"/>
              </a:lnSpc>
            </a:pP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mondiale</a:t>
            </a: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 et 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continentale</a:t>
            </a: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:</a:t>
            </a:r>
            <a:endParaRPr lang="en-US" sz="2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6F46DB3-06C4-D0EE-DD9A-63CFF8CFA85F}"/>
              </a:ext>
            </a:extLst>
          </p:cNvPr>
          <p:cNvSpPr/>
          <p:nvPr/>
        </p:nvSpPr>
        <p:spPr>
          <a:xfrm>
            <a:off x="3" y="4687440"/>
            <a:ext cx="14630399" cy="37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74"/>
              </a:lnSpc>
            </a:pP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Vue </a:t>
            </a:r>
            <a:r>
              <a:rPr lang="en-US" sz="210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nationale</a:t>
            </a:r>
            <a:r>
              <a:rPr lang="en-US" sz="2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:</a:t>
            </a:r>
            <a:endParaRPr lang="en-US" sz="21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D24B6923-8920-6D31-16E2-E7299EE4C968}"/>
              </a:ext>
            </a:extLst>
          </p:cNvPr>
          <p:cNvSpPr/>
          <p:nvPr/>
        </p:nvSpPr>
        <p:spPr>
          <a:xfrm>
            <a:off x="552808" y="532227"/>
            <a:ext cx="4066142" cy="609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 anchor="t"/>
          <a:lstStyle/>
          <a:p>
            <a:pPr marL="0" indent="0">
              <a:lnSpc>
                <a:spcPts val="4603"/>
              </a:lnSpc>
              <a:buNone/>
            </a:pPr>
            <a:r>
              <a:rPr lang="fr-FR" sz="3682" b="1" dirty="0">
                <a:solidFill>
                  <a:srgbClr val="F0FC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highlight>
                  <a:srgbClr val="0A081B"/>
                </a:highlight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Choix des représentations graphiques</a:t>
            </a:r>
            <a:endParaRPr lang="en-US" sz="3682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highlight>
                <a:srgbClr val="0A081B"/>
              </a:highligh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D70B6C-3BF7-E4B7-461B-AFAA72F5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91"/>
          <a:stretch/>
        </p:blipFill>
        <p:spPr>
          <a:xfrm>
            <a:off x="695582" y="1655735"/>
            <a:ext cx="13191391" cy="30963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76732B-3D42-0F79-159B-4A168F2D9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59319" r="79" b="336"/>
          <a:stretch/>
        </p:blipFill>
        <p:spPr>
          <a:xfrm>
            <a:off x="695582" y="5190845"/>
            <a:ext cx="13191391" cy="30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9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521</Words>
  <Application>Microsoft Office PowerPoint</Application>
  <PresentationFormat>Personnalisé</PresentationFormat>
  <Paragraphs>98</Paragraphs>
  <Slides>14</Slides>
  <Notes>14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Barlow</vt:lpstr>
      <vt:lpstr>Courier New</vt:lpstr>
      <vt:lpstr>Spline Sans</vt:lpstr>
      <vt:lpstr>Office Theme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WadJa</cp:lastModifiedBy>
  <cp:revision>16</cp:revision>
  <dcterms:created xsi:type="dcterms:W3CDTF">2024-08-21T19:27:57Z</dcterms:created>
  <dcterms:modified xsi:type="dcterms:W3CDTF">2024-08-24T11:26:17Z</dcterms:modified>
</cp:coreProperties>
</file>